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</p:sldIdLst>
  <p:sldSz cx="12801600" cy="9601200" type="A3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  <p:cmAuthor id="3" name="pc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3024"/>
        <p:guide pos="40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99.xml"/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258740" y="1280160"/>
            <a:ext cx="10289161" cy="359856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8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258740" y="4984560"/>
            <a:ext cx="10289161" cy="206136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3360" spc="20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38820" y="1083600"/>
            <a:ext cx="11521441" cy="767592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58740" y="3477600"/>
            <a:ext cx="10289161" cy="142632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84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258740" y="4984560"/>
            <a:ext cx="10289161" cy="66024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336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8820" y="851760"/>
            <a:ext cx="11517661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38820" y="2086560"/>
            <a:ext cx="11517661" cy="666288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090340" y="5387760"/>
            <a:ext cx="8157241" cy="107352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616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090340" y="6461280"/>
            <a:ext cx="8157241" cy="121464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5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8820" y="851760"/>
            <a:ext cx="11517661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38820" y="2101680"/>
            <a:ext cx="5435641" cy="664776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732181" y="2101680"/>
            <a:ext cx="5435641" cy="664776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8820" y="851760"/>
            <a:ext cx="11517661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38820" y="2000880"/>
            <a:ext cx="5609521" cy="53424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38820" y="2595600"/>
            <a:ext cx="5609521" cy="615384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547538" y="1990421"/>
            <a:ext cx="5609521" cy="53424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547538" y="2595600"/>
            <a:ext cx="5609521" cy="615384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8820" y="851760"/>
            <a:ext cx="11517661" cy="98784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38820" y="2177280"/>
            <a:ext cx="5494731" cy="64512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24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667921" y="2177280"/>
            <a:ext cx="5488561" cy="64512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24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746541" y="1280160"/>
            <a:ext cx="1096200" cy="704088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392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60120" y="1280160"/>
            <a:ext cx="9627661" cy="7040880"/>
          </a:xfrm>
        </p:spPr>
        <p:txBody>
          <a:bodyPr vert="eaVert" lIns="46800" tIns="46800" rIns="46800" bIns="46800"/>
          <a:lstStyle>
            <a:lvl1pPr marL="320040" indent="-320040">
              <a:spcAft>
                <a:spcPts val="1000"/>
              </a:spcAft>
              <a:defRPr spc="300"/>
            </a:lvl1pPr>
            <a:lvl2pPr marL="960120" indent="-320040">
              <a:defRPr spc="300"/>
            </a:lvl2pPr>
            <a:lvl3pPr marL="1600200" indent="-320040">
              <a:defRPr spc="300"/>
            </a:lvl3pPr>
            <a:lvl4pPr marL="2240280" indent="-320040">
              <a:defRPr spc="300"/>
            </a:lvl4pPr>
            <a:lvl5pPr marL="2880360" indent="-32004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38820" y="851760"/>
            <a:ext cx="11517661" cy="98784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38820" y="2086560"/>
            <a:ext cx="11517661" cy="6662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42600" y="8840160"/>
            <a:ext cx="2835000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321800" y="8840160"/>
            <a:ext cx="4158000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9321481" y="8840160"/>
            <a:ext cx="2835000" cy="44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80160" rtl="0" eaLnBrk="1" fontAlgn="auto" latinLnBrk="0" hangingPunct="1">
        <a:lnSpc>
          <a:spcPct val="100000"/>
        </a:lnSpc>
        <a:spcBef>
          <a:spcPct val="0"/>
        </a:spcBef>
        <a:buNone/>
        <a:defRPr sz="504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252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96012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2253615" algn="l"/>
          <a:tab pos="2253615" algn="l"/>
          <a:tab pos="2253615" algn="l"/>
          <a:tab pos="2253615" algn="l"/>
        </a:tabLst>
        <a:defRPr sz="224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60020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224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224028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880360" indent="-320040" algn="l" defTabSz="128016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9" Type="http://schemas.openxmlformats.org/officeDocument/2006/relationships/image" Target="../media/image1.png"/><Relationship Id="rId18" Type="http://schemas.openxmlformats.org/officeDocument/2006/relationships/tags" Target="../tags/tag80.xml"/><Relationship Id="rId17" Type="http://schemas.openxmlformats.org/officeDocument/2006/relationships/tags" Target="../tags/tag79.xml"/><Relationship Id="rId16" Type="http://schemas.openxmlformats.org/officeDocument/2006/relationships/tags" Target="../tags/tag78.xml"/><Relationship Id="rId15" Type="http://schemas.openxmlformats.org/officeDocument/2006/relationships/tags" Target="../tags/tag77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9" Type="http://schemas.openxmlformats.org/officeDocument/2006/relationships/image" Target="../media/image2.png"/><Relationship Id="rId18" Type="http://schemas.openxmlformats.org/officeDocument/2006/relationships/tags" Target="../tags/tag98.xml"/><Relationship Id="rId17" Type="http://schemas.openxmlformats.org/officeDocument/2006/relationships/tags" Target="../tags/tag97.xml"/><Relationship Id="rId16" Type="http://schemas.openxmlformats.org/officeDocument/2006/relationships/tags" Target="../tags/tag96.xml"/><Relationship Id="rId15" Type="http://schemas.openxmlformats.org/officeDocument/2006/relationships/tags" Target="../tags/tag95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tags" Target="../tags/tag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70726" y="648037"/>
            <a:ext cx="2662620" cy="246380"/>
          </a:xfrm>
          <a:prstGeom prst="rect">
            <a:avLst/>
          </a:prstGeom>
        </p:spPr>
        <p:txBody>
          <a:bodyPr vert="horz" wrap="square" lIns="0" tIns="11825" rIns="0" bIns="0" rtlCol="0">
            <a:spAutoFit/>
          </a:bodyPr>
          <a:lstStyle/>
          <a:p>
            <a:pPr marL="356870" indent="-342900">
              <a:spcBef>
                <a:spcPts val="110"/>
              </a:spcBef>
              <a:buFont typeface="Wingdings" panose="05000000000000000000" pitchFamily="2" charset="2"/>
              <a:buChar char="u"/>
            </a:pPr>
            <a:r>
              <a:rPr lang="zh-CN" altLang="en-US" sz="1525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Malgun Gothic Semilight" panose="020B0502040204020203" pitchFamily="34" charset="-122"/>
              </a:rPr>
              <a:t>原始日照分析图</a:t>
            </a:r>
            <a:endParaRPr lang="zh-CN" altLang="en-US" sz="1525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Malgun Gothic Semilight" panose="020B0502040204020203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045742" y="5137384"/>
            <a:ext cx="1566193" cy="2465916"/>
            <a:chOff x="3385" y="8555"/>
            <a:chExt cx="1800" cy="2834"/>
          </a:xfrm>
        </p:grpSpPr>
        <p:sp>
          <p:nvSpPr>
            <p:cNvPr id="7" name="文本框 6"/>
            <p:cNvSpPr txBox="1"/>
            <p:nvPr>
              <p:custDataLst>
                <p:tags r:id="rId1"/>
              </p:custDataLst>
            </p:nvPr>
          </p:nvSpPr>
          <p:spPr>
            <a:xfrm>
              <a:off x="3386" y="8555"/>
              <a:ext cx="976" cy="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85">
                  <a:solidFill>
                    <a:srgbClr val="BDBDBD"/>
                  </a:solidFill>
                </a:rPr>
                <a:t>0:00-0:59</a:t>
              </a:r>
              <a:endParaRPr lang="en-US" altLang="zh-CN" sz="1185">
                <a:solidFill>
                  <a:srgbClr val="BDBDBD"/>
                </a:solidFill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3386" y="8915"/>
              <a:ext cx="976" cy="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85">
                  <a:solidFill>
                    <a:srgbClr val="FF5C5C"/>
                  </a:solidFill>
                </a:rPr>
                <a:t>1:00-1:59</a:t>
              </a:r>
              <a:endParaRPr lang="en-US" altLang="zh-CN" sz="1185">
                <a:solidFill>
                  <a:srgbClr val="FF5C5C"/>
                </a:solidFill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3"/>
              </p:custDataLst>
            </p:nvPr>
          </p:nvSpPr>
          <p:spPr>
            <a:xfrm>
              <a:off x="3386" y="9275"/>
              <a:ext cx="976" cy="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85">
                  <a:solidFill>
                    <a:srgbClr val="FFFF59"/>
                  </a:solidFill>
                </a:rPr>
                <a:t>2:00-2:59</a:t>
              </a:r>
              <a:endParaRPr lang="en-US" altLang="zh-CN" sz="1185">
                <a:solidFill>
                  <a:srgbClr val="FFFF59"/>
                </a:solidFill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4"/>
              </p:custDataLst>
            </p:nvPr>
          </p:nvSpPr>
          <p:spPr>
            <a:xfrm>
              <a:off x="3386" y="9635"/>
              <a:ext cx="976" cy="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85">
                  <a:solidFill>
                    <a:srgbClr val="87FF87"/>
                  </a:solidFill>
                </a:rPr>
                <a:t>3:00-3:59</a:t>
              </a:r>
              <a:endParaRPr lang="en-US" altLang="zh-CN" sz="1185">
                <a:solidFill>
                  <a:srgbClr val="87FF87"/>
                </a:solidFill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5"/>
              </p:custDataLst>
            </p:nvPr>
          </p:nvSpPr>
          <p:spPr>
            <a:xfrm>
              <a:off x="3386" y="9994"/>
              <a:ext cx="976" cy="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85">
                  <a:solidFill>
                    <a:srgbClr val="16FFFF"/>
                  </a:solidFill>
                </a:rPr>
                <a:t>4:00-4:59</a:t>
              </a:r>
              <a:endParaRPr lang="en-US" altLang="zh-CN" sz="1185">
                <a:solidFill>
                  <a:srgbClr val="16FFFF"/>
                </a:solidFill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6"/>
              </p:custDataLst>
            </p:nvPr>
          </p:nvSpPr>
          <p:spPr>
            <a:xfrm>
              <a:off x="3386" y="10354"/>
              <a:ext cx="976" cy="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85">
                  <a:solidFill>
                    <a:srgbClr val="2F2FFF"/>
                  </a:solidFill>
                </a:rPr>
                <a:t>5:00-5:59</a:t>
              </a:r>
              <a:endParaRPr lang="en-US" altLang="zh-CN" sz="1185">
                <a:solidFill>
                  <a:srgbClr val="2F2FFF"/>
                </a:solidFill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7"/>
              </p:custDataLst>
            </p:nvPr>
          </p:nvSpPr>
          <p:spPr>
            <a:xfrm>
              <a:off x="3386" y="10714"/>
              <a:ext cx="976" cy="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85">
                  <a:solidFill>
                    <a:srgbClr val="FF96FF"/>
                  </a:solidFill>
                </a:rPr>
                <a:t>6:00-6:59</a:t>
              </a:r>
              <a:endParaRPr lang="en-US" altLang="zh-CN" sz="1185">
                <a:solidFill>
                  <a:srgbClr val="FF96FF"/>
                </a:solidFill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3385" y="11074"/>
              <a:ext cx="976" cy="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85">
                  <a:solidFill>
                    <a:srgbClr val="000000"/>
                  </a:solidFill>
                </a:rPr>
                <a:t>7:00-7:59</a:t>
              </a:r>
              <a:endParaRPr lang="en-US" altLang="zh-CN" sz="1185">
                <a:solidFill>
                  <a:srgbClr val="000000"/>
                </a:solidFill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9"/>
              </p:custDataLst>
            </p:nvPr>
          </p:nvSpPr>
          <p:spPr>
            <a:xfrm>
              <a:off x="4585" y="8613"/>
              <a:ext cx="600" cy="240"/>
            </a:xfrm>
            <a:prstGeom prst="rect">
              <a:avLst/>
            </a:prstGeom>
            <a:solidFill>
              <a:srgbClr val="BDBDBD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25"/>
            </a:p>
          </p:txBody>
        </p:sp>
        <p:sp>
          <p:nvSpPr>
            <p:cNvPr id="42" name="矩形 41"/>
            <p:cNvSpPr/>
            <p:nvPr>
              <p:custDataLst>
                <p:tags r:id="rId10"/>
              </p:custDataLst>
            </p:nvPr>
          </p:nvSpPr>
          <p:spPr>
            <a:xfrm>
              <a:off x="4585" y="8996"/>
              <a:ext cx="600" cy="240"/>
            </a:xfrm>
            <a:prstGeom prst="rect">
              <a:avLst/>
            </a:prstGeom>
            <a:solidFill>
              <a:srgbClr val="FF5C5C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25"/>
            </a:p>
          </p:txBody>
        </p:sp>
        <p:sp>
          <p:nvSpPr>
            <p:cNvPr id="43" name="矩形 42"/>
            <p:cNvSpPr/>
            <p:nvPr>
              <p:custDataLst>
                <p:tags r:id="rId11"/>
              </p:custDataLst>
            </p:nvPr>
          </p:nvSpPr>
          <p:spPr>
            <a:xfrm>
              <a:off x="4585" y="9356"/>
              <a:ext cx="600" cy="240"/>
            </a:xfrm>
            <a:prstGeom prst="rect">
              <a:avLst/>
            </a:prstGeom>
            <a:solidFill>
              <a:srgbClr val="FFFF59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25"/>
            </a:p>
          </p:txBody>
        </p:sp>
        <p:sp>
          <p:nvSpPr>
            <p:cNvPr id="44" name="矩形 43"/>
            <p:cNvSpPr/>
            <p:nvPr>
              <p:custDataLst>
                <p:tags r:id="rId12"/>
              </p:custDataLst>
            </p:nvPr>
          </p:nvSpPr>
          <p:spPr>
            <a:xfrm>
              <a:off x="4585" y="9716"/>
              <a:ext cx="600" cy="240"/>
            </a:xfrm>
            <a:prstGeom prst="rect">
              <a:avLst/>
            </a:prstGeom>
            <a:solidFill>
              <a:srgbClr val="87FF87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25"/>
            </a:p>
          </p:txBody>
        </p:sp>
        <p:sp>
          <p:nvSpPr>
            <p:cNvPr id="45" name="矩形 44"/>
            <p:cNvSpPr/>
            <p:nvPr>
              <p:custDataLst>
                <p:tags r:id="rId13"/>
              </p:custDataLst>
            </p:nvPr>
          </p:nvSpPr>
          <p:spPr>
            <a:xfrm>
              <a:off x="4585" y="10075"/>
              <a:ext cx="600" cy="240"/>
            </a:xfrm>
            <a:prstGeom prst="rect">
              <a:avLst/>
            </a:prstGeom>
            <a:solidFill>
              <a:srgbClr val="16FFFF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25"/>
            </a:p>
          </p:txBody>
        </p:sp>
        <p:sp>
          <p:nvSpPr>
            <p:cNvPr id="46" name="矩形 45"/>
            <p:cNvSpPr/>
            <p:nvPr>
              <p:custDataLst>
                <p:tags r:id="rId14"/>
              </p:custDataLst>
            </p:nvPr>
          </p:nvSpPr>
          <p:spPr>
            <a:xfrm>
              <a:off x="4585" y="10435"/>
              <a:ext cx="600" cy="240"/>
            </a:xfrm>
            <a:prstGeom prst="rect">
              <a:avLst/>
            </a:prstGeom>
            <a:solidFill>
              <a:srgbClr val="2F2FFF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25"/>
            </a:p>
          </p:txBody>
        </p:sp>
        <p:sp>
          <p:nvSpPr>
            <p:cNvPr id="47" name="矩形 46"/>
            <p:cNvSpPr/>
            <p:nvPr>
              <p:custDataLst>
                <p:tags r:id="rId15"/>
              </p:custDataLst>
            </p:nvPr>
          </p:nvSpPr>
          <p:spPr>
            <a:xfrm>
              <a:off x="4585" y="10775"/>
              <a:ext cx="600" cy="240"/>
            </a:xfrm>
            <a:prstGeom prst="rect">
              <a:avLst/>
            </a:prstGeom>
            <a:solidFill>
              <a:srgbClr val="FF96FF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25"/>
            </a:p>
          </p:txBody>
        </p:sp>
        <p:sp>
          <p:nvSpPr>
            <p:cNvPr id="48" name="矩形 47"/>
            <p:cNvSpPr/>
            <p:nvPr>
              <p:custDataLst>
                <p:tags r:id="rId16"/>
              </p:custDataLst>
            </p:nvPr>
          </p:nvSpPr>
          <p:spPr>
            <a:xfrm>
              <a:off x="4585" y="11135"/>
              <a:ext cx="600" cy="24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25"/>
            </a:p>
          </p:txBody>
        </p:sp>
      </p:grpSp>
      <p:sp>
        <p:nvSpPr>
          <p:cNvPr id="50" name="文本框 49"/>
          <p:cNvSpPr txBox="1"/>
          <p:nvPr>
            <p:custDataLst>
              <p:tags r:id="rId17"/>
            </p:custDataLst>
          </p:nvPr>
        </p:nvSpPr>
        <p:spPr>
          <a:xfrm>
            <a:off x="518301" y="1023295"/>
            <a:ext cx="3147978" cy="315873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355"/>
              <a:t>分析软件：众智日照分析软件 13.1版   </a:t>
            </a:r>
            <a:endParaRPr lang="zh-CN" altLang="en-US" sz="1355"/>
          </a:p>
          <a:p>
            <a:r>
              <a:rPr lang="zh-CN" altLang="en-US" sz="1355"/>
              <a:t>城市名称：河津</a:t>
            </a:r>
            <a:endParaRPr lang="zh-CN" altLang="en-US" sz="1355"/>
          </a:p>
          <a:p>
            <a:r>
              <a:rPr lang="zh-CN" altLang="en-US" sz="1355"/>
              <a:t>经    度：1</a:t>
            </a:r>
            <a:r>
              <a:rPr lang="en-US" altLang="zh-CN" sz="1355"/>
              <a:t>10</a:t>
            </a:r>
            <a:r>
              <a:rPr lang="zh-CN" altLang="en-US" sz="1355"/>
              <a:t>度</a:t>
            </a:r>
            <a:r>
              <a:rPr lang="en-US" altLang="zh-CN" sz="1355"/>
              <a:t>4</a:t>
            </a:r>
            <a:r>
              <a:rPr lang="zh-CN" altLang="en-US" sz="1355"/>
              <a:t> 1分</a:t>
            </a:r>
            <a:endParaRPr lang="zh-CN" altLang="en-US" sz="1355"/>
          </a:p>
          <a:p>
            <a:r>
              <a:rPr lang="zh-CN" altLang="en-US" sz="1355"/>
              <a:t>纬    度：3</a:t>
            </a:r>
            <a:r>
              <a:rPr lang="en-US" altLang="zh-CN" sz="1355"/>
              <a:t>5</a:t>
            </a:r>
            <a:r>
              <a:rPr lang="zh-CN" altLang="en-US" sz="1355"/>
              <a:t>度 </a:t>
            </a:r>
            <a:r>
              <a:rPr lang="en-US" altLang="zh-CN" sz="1355"/>
              <a:t>35</a:t>
            </a:r>
            <a:r>
              <a:rPr lang="zh-CN" altLang="en-US" sz="1355"/>
              <a:t>分</a:t>
            </a:r>
            <a:endParaRPr lang="zh-CN" altLang="en-US" sz="1355"/>
          </a:p>
          <a:p>
            <a:r>
              <a:rPr lang="zh-CN" altLang="en-US" sz="1355"/>
              <a:t>计算时间：大寒日08:00～16:00；</a:t>
            </a:r>
            <a:endParaRPr lang="zh-CN" altLang="en-US" sz="1355"/>
          </a:p>
          <a:p>
            <a:r>
              <a:rPr lang="zh-CN" altLang="en-US" sz="1355"/>
              <a:t>计算间隔：1分钟</a:t>
            </a:r>
            <a:endParaRPr lang="zh-CN" altLang="en-US" sz="1355"/>
          </a:p>
          <a:p>
            <a:r>
              <a:rPr lang="zh-CN" altLang="en-US" sz="1355"/>
              <a:t>累计方法：总有效日照分析，全部累计</a:t>
            </a:r>
            <a:endParaRPr lang="zh-CN" altLang="en-US" sz="1355"/>
          </a:p>
          <a:p>
            <a:r>
              <a:rPr lang="zh-CN" altLang="en-US" sz="1355"/>
              <a:t>窗户采样：窗台中点</a:t>
            </a:r>
            <a:endParaRPr lang="zh-CN" altLang="en-US" sz="1355"/>
          </a:p>
          <a:p>
            <a:r>
              <a:rPr lang="zh-CN" altLang="en-US" sz="1355"/>
              <a:t>最小入射角：15度</a:t>
            </a:r>
            <a:endParaRPr lang="zh-CN" altLang="en-US" sz="1355"/>
          </a:p>
          <a:p>
            <a:r>
              <a:rPr lang="zh-CN" altLang="en-US" sz="1355"/>
              <a:t>最短有效连照时间：5分钟</a:t>
            </a:r>
            <a:endParaRPr lang="zh-CN" altLang="en-US" sz="1355">
              <a:sym typeface="+mn-ea"/>
            </a:endParaRPr>
          </a:p>
          <a:p>
            <a:r>
              <a:rPr lang="zh-CN" altLang="en-US" sz="1355">
                <a:sym typeface="+mn-ea"/>
              </a:rPr>
              <a:t> </a:t>
            </a:r>
            <a:r>
              <a:rPr lang="en-US" altLang="zh-CN" sz="1355">
                <a:sym typeface="+mn-ea"/>
              </a:rPr>
              <a:t>        </a:t>
            </a:r>
            <a:endParaRPr lang="zh-CN" altLang="en-US" sz="1355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t="993" r="2041"/>
          <a:stretch>
            <a:fillRect/>
          </a:stretch>
        </p:blipFill>
        <p:spPr>
          <a:xfrm>
            <a:off x="4849123" y="929742"/>
            <a:ext cx="7001900" cy="8314857"/>
          </a:xfrm>
          <a:prstGeom prst="rect">
            <a:avLst/>
          </a:prstGeom>
          <a:ln w="254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70726" y="648037"/>
            <a:ext cx="2662620" cy="246380"/>
          </a:xfrm>
          <a:prstGeom prst="rect">
            <a:avLst/>
          </a:prstGeom>
        </p:spPr>
        <p:txBody>
          <a:bodyPr vert="horz" wrap="square" lIns="0" tIns="11825" rIns="0" bIns="0" rtlCol="0">
            <a:spAutoFit/>
          </a:bodyPr>
          <a:lstStyle/>
          <a:p>
            <a:pPr marL="356870" indent="-342900">
              <a:spcBef>
                <a:spcPts val="110"/>
              </a:spcBef>
              <a:buFont typeface="Wingdings" panose="05000000000000000000" pitchFamily="2" charset="2"/>
              <a:buChar char="u"/>
            </a:pPr>
            <a:r>
              <a:rPr lang="zh-CN" altLang="en-US" sz="1525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Malgun Gothic Semilight" panose="020B0502040204020203" pitchFamily="34" charset="-122"/>
              </a:rPr>
              <a:t>日照分析图</a:t>
            </a:r>
            <a:endParaRPr lang="zh-CN" altLang="en-US" sz="1525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Malgun Gothic Semilight" panose="020B0502040204020203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045742" y="5137384"/>
            <a:ext cx="1566193" cy="2465916"/>
            <a:chOff x="3385" y="8555"/>
            <a:chExt cx="1800" cy="2834"/>
          </a:xfrm>
        </p:grpSpPr>
        <p:sp>
          <p:nvSpPr>
            <p:cNvPr id="7" name="文本框 6"/>
            <p:cNvSpPr txBox="1"/>
            <p:nvPr>
              <p:custDataLst>
                <p:tags r:id="rId1"/>
              </p:custDataLst>
            </p:nvPr>
          </p:nvSpPr>
          <p:spPr>
            <a:xfrm>
              <a:off x="3386" y="8555"/>
              <a:ext cx="976" cy="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85">
                  <a:solidFill>
                    <a:srgbClr val="BDBDBD"/>
                  </a:solidFill>
                </a:rPr>
                <a:t>0:00-0:59</a:t>
              </a:r>
              <a:endParaRPr lang="en-US" altLang="zh-CN" sz="1185">
                <a:solidFill>
                  <a:srgbClr val="BDBDBD"/>
                </a:solidFill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3386" y="8915"/>
              <a:ext cx="976" cy="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85">
                  <a:solidFill>
                    <a:srgbClr val="FF5C5C"/>
                  </a:solidFill>
                </a:rPr>
                <a:t>1:00-1:59</a:t>
              </a:r>
              <a:endParaRPr lang="en-US" altLang="zh-CN" sz="1185">
                <a:solidFill>
                  <a:srgbClr val="FF5C5C"/>
                </a:solidFill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3"/>
              </p:custDataLst>
            </p:nvPr>
          </p:nvSpPr>
          <p:spPr>
            <a:xfrm>
              <a:off x="3386" y="9275"/>
              <a:ext cx="976" cy="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85">
                  <a:solidFill>
                    <a:srgbClr val="FFFF59"/>
                  </a:solidFill>
                </a:rPr>
                <a:t>2:00-2:59</a:t>
              </a:r>
              <a:endParaRPr lang="en-US" altLang="zh-CN" sz="1185">
                <a:solidFill>
                  <a:srgbClr val="FFFF59"/>
                </a:solidFill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4"/>
              </p:custDataLst>
            </p:nvPr>
          </p:nvSpPr>
          <p:spPr>
            <a:xfrm>
              <a:off x="3386" y="9635"/>
              <a:ext cx="976" cy="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85">
                  <a:solidFill>
                    <a:srgbClr val="87FF87"/>
                  </a:solidFill>
                </a:rPr>
                <a:t>3:00-3:59</a:t>
              </a:r>
              <a:endParaRPr lang="en-US" altLang="zh-CN" sz="1185">
                <a:solidFill>
                  <a:srgbClr val="87FF87"/>
                </a:solidFill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5"/>
              </p:custDataLst>
            </p:nvPr>
          </p:nvSpPr>
          <p:spPr>
            <a:xfrm>
              <a:off x="3386" y="9994"/>
              <a:ext cx="976" cy="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85">
                  <a:solidFill>
                    <a:srgbClr val="16FFFF"/>
                  </a:solidFill>
                </a:rPr>
                <a:t>4:00-4:59</a:t>
              </a:r>
              <a:endParaRPr lang="en-US" altLang="zh-CN" sz="1185">
                <a:solidFill>
                  <a:srgbClr val="16FFFF"/>
                </a:solidFill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6"/>
              </p:custDataLst>
            </p:nvPr>
          </p:nvSpPr>
          <p:spPr>
            <a:xfrm>
              <a:off x="3386" y="10354"/>
              <a:ext cx="976" cy="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85">
                  <a:solidFill>
                    <a:srgbClr val="2F2FFF"/>
                  </a:solidFill>
                </a:rPr>
                <a:t>5:00-5:59</a:t>
              </a:r>
              <a:endParaRPr lang="en-US" altLang="zh-CN" sz="1185">
                <a:solidFill>
                  <a:srgbClr val="2F2FFF"/>
                </a:solidFill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7"/>
              </p:custDataLst>
            </p:nvPr>
          </p:nvSpPr>
          <p:spPr>
            <a:xfrm>
              <a:off x="3386" y="10714"/>
              <a:ext cx="976" cy="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85">
                  <a:solidFill>
                    <a:srgbClr val="FF96FF"/>
                  </a:solidFill>
                </a:rPr>
                <a:t>6:00-6:59</a:t>
              </a:r>
              <a:endParaRPr lang="en-US" altLang="zh-CN" sz="1185">
                <a:solidFill>
                  <a:srgbClr val="FF96FF"/>
                </a:solidFill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3385" y="11074"/>
              <a:ext cx="976" cy="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185">
                  <a:solidFill>
                    <a:srgbClr val="000000"/>
                  </a:solidFill>
                </a:rPr>
                <a:t>7:00-7:59</a:t>
              </a:r>
              <a:endParaRPr lang="en-US" altLang="zh-CN" sz="1185">
                <a:solidFill>
                  <a:srgbClr val="000000"/>
                </a:solidFill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9"/>
              </p:custDataLst>
            </p:nvPr>
          </p:nvSpPr>
          <p:spPr>
            <a:xfrm>
              <a:off x="4585" y="8613"/>
              <a:ext cx="600" cy="240"/>
            </a:xfrm>
            <a:prstGeom prst="rect">
              <a:avLst/>
            </a:prstGeom>
            <a:solidFill>
              <a:srgbClr val="BDBDBD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25"/>
            </a:p>
          </p:txBody>
        </p:sp>
        <p:sp>
          <p:nvSpPr>
            <p:cNvPr id="42" name="矩形 41"/>
            <p:cNvSpPr/>
            <p:nvPr>
              <p:custDataLst>
                <p:tags r:id="rId10"/>
              </p:custDataLst>
            </p:nvPr>
          </p:nvSpPr>
          <p:spPr>
            <a:xfrm>
              <a:off x="4585" y="8996"/>
              <a:ext cx="600" cy="240"/>
            </a:xfrm>
            <a:prstGeom prst="rect">
              <a:avLst/>
            </a:prstGeom>
            <a:solidFill>
              <a:srgbClr val="FF5C5C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25"/>
            </a:p>
          </p:txBody>
        </p:sp>
        <p:sp>
          <p:nvSpPr>
            <p:cNvPr id="43" name="矩形 42"/>
            <p:cNvSpPr/>
            <p:nvPr>
              <p:custDataLst>
                <p:tags r:id="rId11"/>
              </p:custDataLst>
            </p:nvPr>
          </p:nvSpPr>
          <p:spPr>
            <a:xfrm>
              <a:off x="4585" y="9356"/>
              <a:ext cx="600" cy="240"/>
            </a:xfrm>
            <a:prstGeom prst="rect">
              <a:avLst/>
            </a:prstGeom>
            <a:solidFill>
              <a:srgbClr val="FFFF59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25"/>
            </a:p>
          </p:txBody>
        </p:sp>
        <p:sp>
          <p:nvSpPr>
            <p:cNvPr id="44" name="矩形 43"/>
            <p:cNvSpPr/>
            <p:nvPr>
              <p:custDataLst>
                <p:tags r:id="rId12"/>
              </p:custDataLst>
            </p:nvPr>
          </p:nvSpPr>
          <p:spPr>
            <a:xfrm>
              <a:off x="4585" y="9716"/>
              <a:ext cx="600" cy="240"/>
            </a:xfrm>
            <a:prstGeom prst="rect">
              <a:avLst/>
            </a:prstGeom>
            <a:solidFill>
              <a:srgbClr val="87FF87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25"/>
            </a:p>
          </p:txBody>
        </p:sp>
        <p:sp>
          <p:nvSpPr>
            <p:cNvPr id="45" name="矩形 44"/>
            <p:cNvSpPr/>
            <p:nvPr>
              <p:custDataLst>
                <p:tags r:id="rId13"/>
              </p:custDataLst>
            </p:nvPr>
          </p:nvSpPr>
          <p:spPr>
            <a:xfrm>
              <a:off x="4585" y="10075"/>
              <a:ext cx="600" cy="240"/>
            </a:xfrm>
            <a:prstGeom prst="rect">
              <a:avLst/>
            </a:prstGeom>
            <a:solidFill>
              <a:srgbClr val="16FFFF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25"/>
            </a:p>
          </p:txBody>
        </p:sp>
        <p:sp>
          <p:nvSpPr>
            <p:cNvPr id="46" name="矩形 45"/>
            <p:cNvSpPr/>
            <p:nvPr>
              <p:custDataLst>
                <p:tags r:id="rId14"/>
              </p:custDataLst>
            </p:nvPr>
          </p:nvSpPr>
          <p:spPr>
            <a:xfrm>
              <a:off x="4585" y="10435"/>
              <a:ext cx="600" cy="240"/>
            </a:xfrm>
            <a:prstGeom prst="rect">
              <a:avLst/>
            </a:prstGeom>
            <a:solidFill>
              <a:srgbClr val="2F2FFF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25"/>
            </a:p>
          </p:txBody>
        </p:sp>
        <p:sp>
          <p:nvSpPr>
            <p:cNvPr id="47" name="矩形 46"/>
            <p:cNvSpPr/>
            <p:nvPr>
              <p:custDataLst>
                <p:tags r:id="rId15"/>
              </p:custDataLst>
            </p:nvPr>
          </p:nvSpPr>
          <p:spPr>
            <a:xfrm>
              <a:off x="4585" y="10775"/>
              <a:ext cx="600" cy="240"/>
            </a:xfrm>
            <a:prstGeom prst="rect">
              <a:avLst/>
            </a:prstGeom>
            <a:solidFill>
              <a:srgbClr val="FF96FF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25"/>
            </a:p>
          </p:txBody>
        </p:sp>
        <p:sp>
          <p:nvSpPr>
            <p:cNvPr id="48" name="矩形 47"/>
            <p:cNvSpPr/>
            <p:nvPr>
              <p:custDataLst>
                <p:tags r:id="rId16"/>
              </p:custDataLst>
            </p:nvPr>
          </p:nvSpPr>
          <p:spPr>
            <a:xfrm>
              <a:off x="4585" y="11135"/>
              <a:ext cx="600" cy="24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525"/>
            </a:p>
          </p:txBody>
        </p:sp>
      </p:grpSp>
      <p:sp>
        <p:nvSpPr>
          <p:cNvPr id="50" name="文本框 49"/>
          <p:cNvSpPr txBox="1"/>
          <p:nvPr>
            <p:custDataLst>
              <p:tags r:id="rId17"/>
            </p:custDataLst>
          </p:nvPr>
        </p:nvSpPr>
        <p:spPr>
          <a:xfrm>
            <a:off x="518301" y="1023295"/>
            <a:ext cx="3147978" cy="315873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355"/>
              <a:t>分析软件：众智日照分析软件 13.1版   </a:t>
            </a:r>
            <a:endParaRPr lang="zh-CN" altLang="en-US" sz="1355"/>
          </a:p>
          <a:p>
            <a:r>
              <a:rPr lang="zh-CN" altLang="en-US" sz="1355"/>
              <a:t>城市名称：河津</a:t>
            </a:r>
            <a:endParaRPr lang="zh-CN" altLang="en-US" sz="1355"/>
          </a:p>
          <a:p>
            <a:r>
              <a:rPr lang="zh-CN" altLang="en-US" sz="1355"/>
              <a:t>经    度：1</a:t>
            </a:r>
            <a:r>
              <a:rPr lang="en-US" altLang="zh-CN" sz="1355"/>
              <a:t>10</a:t>
            </a:r>
            <a:r>
              <a:rPr lang="zh-CN" altLang="en-US" sz="1355"/>
              <a:t>度</a:t>
            </a:r>
            <a:r>
              <a:rPr lang="en-US" altLang="zh-CN" sz="1355"/>
              <a:t>4</a:t>
            </a:r>
            <a:r>
              <a:rPr lang="zh-CN" altLang="en-US" sz="1355"/>
              <a:t> 1分</a:t>
            </a:r>
            <a:endParaRPr lang="zh-CN" altLang="en-US" sz="1355"/>
          </a:p>
          <a:p>
            <a:r>
              <a:rPr lang="zh-CN" altLang="en-US" sz="1355"/>
              <a:t>纬    度：3</a:t>
            </a:r>
            <a:r>
              <a:rPr lang="en-US" altLang="zh-CN" sz="1355"/>
              <a:t>5</a:t>
            </a:r>
            <a:r>
              <a:rPr lang="zh-CN" altLang="en-US" sz="1355"/>
              <a:t>度 </a:t>
            </a:r>
            <a:r>
              <a:rPr lang="en-US" altLang="zh-CN" sz="1355"/>
              <a:t>35</a:t>
            </a:r>
            <a:r>
              <a:rPr lang="zh-CN" altLang="en-US" sz="1355"/>
              <a:t>分</a:t>
            </a:r>
            <a:endParaRPr lang="zh-CN" altLang="en-US" sz="1355"/>
          </a:p>
          <a:p>
            <a:r>
              <a:rPr lang="zh-CN" altLang="en-US" sz="1355"/>
              <a:t>计算时间：大寒日08:00～16:00；</a:t>
            </a:r>
            <a:endParaRPr lang="zh-CN" altLang="en-US" sz="1355"/>
          </a:p>
          <a:p>
            <a:r>
              <a:rPr lang="zh-CN" altLang="en-US" sz="1355"/>
              <a:t>计算间隔：1分钟</a:t>
            </a:r>
            <a:endParaRPr lang="zh-CN" altLang="en-US" sz="1355"/>
          </a:p>
          <a:p>
            <a:r>
              <a:rPr lang="zh-CN" altLang="en-US" sz="1355"/>
              <a:t>累计方法：总有效日照分析，全部累计</a:t>
            </a:r>
            <a:endParaRPr lang="zh-CN" altLang="en-US" sz="1355"/>
          </a:p>
          <a:p>
            <a:r>
              <a:rPr lang="zh-CN" altLang="en-US" sz="1355"/>
              <a:t>窗户采样：窗台中点</a:t>
            </a:r>
            <a:endParaRPr lang="zh-CN" altLang="en-US" sz="1355"/>
          </a:p>
          <a:p>
            <a:r>
              <a:rPr lang="zh-CN" altLang="en-US" sz="1355"/>
              <a:t>最小入射角：15度</a:t>
            </a:r>
            <a:endParaRPr lang="zh-CN" altLang="en-US" sz="1355"/>
          </a:p>
          <a:p>
            <a:r>
              <a:rPr lang="zh-CN" altLang="en-US" sz="1355"/>
              <a:t>最短有效连照时间：5分钟</a:t>
            </a:r>
            <a:endParaRPr lang="zh-CN" altLang="en-US" sz="1355"/>
          </a:p>
          <a:p>
            <a:r>
              <a:rPr lang="zh-CN" altLang="en-US" sz="1355">
                <a:sym typeface="+mn-ea"/>
              </a:rPr>
              <a:t>分析结果：本工程所有建筑满足大寒日</a:t>
            </a:r>
            <a:r>
              <a:rPr lang="en-US" altLang="zh-CN" sz="1355">
                <a:sym typeface="+mn-ea"/>
              </a:rPr>
              <a:t>     3</a:t>
            </a:r>
            <a:r>
              <a:rPr lang="zh-CN" altLang="en-US" sz="1355">
                <a:sym typeface="+mn-ea"/>
              </a:rPr>
              <a:t>小时日照。</a:t>
            </a:r>
            <a:endParaRPr lang="zh-CN" altLang="en-US" sz="1355">
              <a:sym typeface="+mn-ea"/>
            </a:endParaRPr>
          </a:p>
          <a:p>
            <a:r>
              <a:rPr lang="zh-CN" altLang="en-US" sz="1355">
                <a:sym typeface="+mn-ea"/>
              </a:rPr>
              <a:t> </a:t>
            </a:r>
            <a:r>
              <a:rPr lang="en-US" altLang="zh-CN" sz="1355">
                <a:sym typeface="+mn-ea"/>
              </a:rPr>
              <a:t>        </a:t>
            </a:r>
            <a:r>
              <a:rPr lang="zh-CN" altLang="en-US" sz="1355">
                <a:sym typeface="+mn-ea"/>
              </a:rPr>
              <a:t>本工程东侧为商业，无日照要求，西侧为民宅，本工程建成后，原民宅满足国家日照标准。</a:t>
            </a:r>
            <a:endParaRPr lang="zh-CN" altLang="en-US" sz="1355"/>
          </a:p>
          <a:p>
            <a:endParaRPr lang="zh-CN" altLang="en-US" sz="1355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t="1135" r="1708" b="3489"/>
          <a:stretch>
            <a:fillRect/>
          </a:stretch>
        </p:blipFill>
        <p:spPr>
          <a:xfrm>
            <a:off x="4739442" y="929742"/>
            <a:ext cx="7307289" cy="835733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COMMONDATA" val="eyJoZGlkIjoiNjZlYjFjZTI2NjFjNDQxY2ZiOGZhMGZhNGMyZThjNzA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WPS 演示</Application>
  <PresentationFormat>宽屏</PresentationFormat>
  <Paragraphs>62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Malgun Gothic Semilight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155</cp:revision>
  <dcterms:created xsi:type="dcterms:W3CDTF">2019-06-19T02:08:00Z</dcterms:created>
  <dcterms:modified xsi:type="dcterms:W3CDTF">2023-08-25T02:53:11Z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05E33B2647ED46FB9390EB4AFA3C11F7_11</vt:lpwstr>
  </property>
</Properties>
</file>